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6"/>
  </p:notesMasterIdLst>
  <p:sldIdLst>
    <p:sldId id="358" r:id="rId3"/>
    <p:sldId id="352" r:id="rId4"/>
    <p:sldId id="341"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5" autoAdjust="0"/>
    <p:restoredTop sz="60302" autoAdjust="0"/>
  </p:normalViewPr>
  <p:slideViewPr>
    <p:cSldViewPr snapToGrid="0">
      <p:cViewPr varScale="1">
        <p:scale>
          <a:sx n="99" d="100"/>
          <a:sy n="99" d="100"/>
        </p:scale>
        <p:origin x="2656" y="68"/>
      </p:cViewPr>
      <p:guideLst/>
    </p:cSldViewPr>
  </p:slideViewPr>
  <p:notesTextViewPr>
    <p:cViewPr>
      <p:scale>
        <a:sx n="125" d="100"/>
        <a:sy n="125" d="100"/>
      </p:scale>
      <p:origin x="0" y="0"/>
    </p:cViewPr>
  </p:notesTextViewPr>
  <p:sorterViewPr>
    <p:cViewPr varScale="1">
      <p:scale>
        <a:sx n="100" d="100"/>
        <a:sy n="100" d="100"/>
      </p:scale>
      <p:origin x="0" y="0"/>
    </p:cViewPr>
  </p:sorterViewPr>
  <p:notesViewPr>
    <p:cSldViewPr snapToGrid="0">
      <p:cViewPr varScale="1">
        <p:scale>
          <a:sx n="59" d="100"/>
          <a:sy n="59" d="100"/>
        </p:scale>
        <p:origin x="2102"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3.xml"/><Relationship Id="rId10"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theme" Target="theme/theme1.xml"/></Relationships>
</file>

<file path=ppt/media/image1.png>
</file>

<file path=ppt/media/image2.png>
</file>

<file path=ppt/media/image3.jpeg>
</file>

<file path=ppt/media/image5.png>
</file>

<file path=ppt/media/image6.jpg>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7/8/2021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8718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28932015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6954238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err="1">
                <a:solidFill>
                  <a:schemeClr val="tx1"/>
                </a:solidFill>
                <a:latin typeface="Segoe UI Light" panose="020B0502040204020203" pitchFamily="34" charset="0"/>
                <a:cs typeface="Segoe UI Light" panose="020B0502040204020203" pitchFamily="34" charset="0"/>
              </a:rPr>
              <a:t>Fabrikam</a:t>
            </a:r>
            <a:r>
              <a:rPr lang="en-US" sz="4400" dirty="0">
                <a:solidFill>
                  <a:schemeClr val="tx1"/>
                </a:solidFill>
                <a:latin typeface="Segoe UI Light" panose="020B0502040204020203" pitchFamily="34" charset="0"/>
                <a:cs typeface="Segoe UI Light" panose="020B0502040204020203" pitchFamily="34" charset="0"/>
              </a:rPr>
              <a:t> Medical Conferences</a:t>
            </a:r>
          </a:p>
        </p:txBody>
      </p:sp>
      <p:sp>
        <p:nvSpPr>
          <p:cNvPr id="20" name="Rectangle 19">
            <a:extLst>
              <a:ext uri="{FF2B5EF4-FFF2-40B4-BE49-F238E27FC236}">
                <a16:creationId xmlns:a16="http://schemas.microsoft.com/office/drawing/2014/main" id="{A7DF9AD5-882F-4D4B-90F0-DA4ABC4F92A0}"/>
              </a:ext>
            </a:extLst>
          </p:cNvPr>
          <p:cNvSpPr/>
          <p:nvPr/>
        </p:nvSpPr>
        <p:spPr>
          <a:xfrm>
            <a:off x="397913" y="938598"/>
            <a:ext cx="11326762"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Current Process</a:t>
            </a:r>
            <a:endParaRPr kumimoji="0" lang="en-US" sz="1800" b="0" i="1" u="none" strike="noStrike" kern="1200" cap="none" spc="0" normalizeH="0" baseline="0" noProof="0" dirty="0">
              <a:ln>
                <a:noFill/>
              </a:ln>
              <a:solidFill>
                <a:srgbClr val="FFFFFF"/>
              </a:solidFill>
              <a:effectLst/>
              <a:uLnTx/>
              <a:uFillTx/>
              <a:latin typeface="Segoe UI Semilight"/>
              <a:ea typeface="+mn-ea"/>
              <a:cs typeface="+mn-cs"/>
            </a:endParaRPr>
          </a:p>
        </p:txBody>
      </p:sp>
      <p:pic>
        <p:nvPicPr>
          <p:cNvPr id="42" name="Picture 41" descr="Azure DevOps service with development, test and master deployments is on the left, integrating via manual code review and QA on local developer machines and then deployed via Visual Studio to Azure App Service and Azure PostgreSQL Database.">
            <a:extLst>
              <a:ext uri="{FF2B5EF4-FFF2-40B4-BE49-F238E27FC236}">
                <a16:creationId xmlns:a16="http://schemas.microsoft.com/office/drawing/2014/main" id="{C9EA19DA-E083-314E-B3AC-F84E833C736B}"/>
              </a:ext>
            </a:extLst>
          </p:cNvPr>
          <p:cNvPicPr>
            <a:picLocks noChangeAspect="1"/>
          </p:cNvPicPr>
          <p:nvPr/>
        </p:nvPicPr>
        <p:blipFill>
          <a:blip r:embed="rId3"/>
          <a:stretch>
            <a:fillRect/>
          </a:stretch>
        </p:blipFill>
        <p:spPr>
          <a:xfrm>
            <a:off x="628650" y="1838263"/>
            <a:ext cx="10934700" cy="4368800"/>
          </a:xfrm>
          <a:prstGeom prst="rect">
            <a:avLst/>
          </a:prstGeom>
        </p:spPr>
      </p:pic>
    </p:spTree>
    <p:extLst>
      <p:ext uri="{BB962C8B-B14F-4D97-AF65-F5344CB8AC3E}">
        <p14:creationId xmlns:p14="http://schemas.microsoft.com/office/powerpoint/2010/main" val="3236685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850E3B-AE59-4605-8BC1-1A57A3CBBF2E}"/>
              </a:ext>
            </a:extLst>
          </p:cNvPr>
          <p:cNvSpPr>
            <a:spLocks noGrp="1"/>
          </p:cNvSpPr>
          <p:nvPr>
            <p:ph type="title"/>
          </p:nvPr>
        </p:nvSpPr>
        <p:spPr>
          <a:xfrm>
            <a:off x="269240" y="267740"/>
            <a:ext cx="11655840" cy="899665"/>
          </a:xfrm>
        </p:spPr>
        <p:txBody>
          <a:bodyPr/>
          <a:lstStyle/>
          <a:p>
            <a:r>
              <a:rPr lang="en-US" dirty="0"/>
              <a:t>Common scenarios</a:t>
            </a:r>
          </a:p>
        </p:txBody>
      </p:sp>
      <p:pic>
        <p:nvPicPr>
          <p:cNvPr id="31" name="Picture 30" descr="Azure Devops services shown as inputs to a continuous delivery pipeline shown to deploy to Azure Web Apps and Azure PostreSQL Database.">
            <a:extLst>
              <a:ext uri="{FF2B5EF4-FFF2-40B4-BE49-F238E27FC236}">
                <a16:creationId xmlns:a16="http://schemas.microsoft.com/office/drawing/2014/main" id="{4769ED92-4813-1745-AAB5-FE6BEDFCF970}"/>
              </a:ext>
            </a:extLst>
          </p:cNvPr>
          <p:cNvPicPr>
            <a:picLocks noChangeAspect="1"/>
          </p:cNvPicPr>
          <p:nvPr/>
        </p:nvPicPr>
        <p:blipFill>
          <a:blip r:embed="rId3"/>
          <a:stretch>
            <a:fillRect/>
          </a:stretch>
        </p:blipFill>
        <p:spPr>
          <a:xfrm>
            <a:off x="457200" y="1861864"/>
            <a:ext cx="12192000" cy="3670300"/>
          </a:xfrm>
          <a:prstGeom prst="rect">
            <a:avLst/>
          </a:prstGeom>
        </p:spPr>
      </p:pic>
    </p:spTree>
    <p:extLst>
      <p:ext uri="{BB962C8B-B14F-4D97-AF65-F5344CB8AC3E}">
        <p14:creationId xmlns:p14="http://schemas.microsoft.com/office/powerpoint/2010/main" val="395882782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2196DF-0EA6-4186-9AAA-887DF7142B87}"/>
              </a:ext>
            </a:extLst>
          </p:cNvPr>
          <p:cNvSpPr/>
          <p:nvPr/>
        </p:nvSpPr>
        <p:spPr bwMode="auto">
          <a:xfrm>
            <a:off x="482958" y="998113"/>
            <a:ext cx="11217498" cy="557037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5" name="Title 1">
            <a:extLst>
              <a:ext uri="{FF2B5EF4-FFF2-40B4-BE49-F238E27FC236}">
                <a16:creationId xmlns:a16="http://schemas.microsoft.com/office/drawing/2014/main" id="{84D8721F-24B7-724C-BC56-211601AC2E47}"/>
              </a:ext>
            </a:extLst>
          </p:cNvPr>
          <p:cNvSpPr>
            <a:spLocks noGrp="1"/>
          </p:cNvSpPr>
          <p:nvPr>
            <p:ph type="title"/>
          </p:nvPr>
        </p:nvSpPr>
        <p:spPr>
          <a:xfrm>
            <a:off x="269240"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Preferred solution</a:t>
            </a:r>
          </a:p>
        </p:txBody>
      </p:sp>
      <p:pic>
        <p:nvPicPr>
          <p:cNvPr id="3" name="Picture 2">
            <a:extLst>
              <a:ext uri="{FF2B5EF4-FFF2-40B4-BE49-F238E27FC236}">
                <a16:creationId xmlns:a16="http://schemas.microsoft.com/office/drawing/2014/main" id="{BF490AB9-7180-4BE5-A443-55019D597485}"/>
              </a:ext>
            </a:extLst>
          </p:cNvPr>
          <p:cNvPicPr>
            <a:picLocks noChangeAspect="1"/>
          </p:cNvPicPr>
          <p:nvPr/>
        </p:nvPicPr>
        <p:blipFill>
          <a:blip r:embed="rId3"/>
          <a:stretch>
            <a:fillRect/>
          </a:stretch>
        </p:blipFill>
        <p:spPr>
          <a:xfrm>
            <a:off x="1588931" y="1280911"/>
            <a:ext cx="8305800" cy="4953000"/>
          </a:xfrm>
          <a:prstGeom prst="rect">
            <a:avLst/>
          </a:prstGeom>
        </p:spPr>
      </p:pic>
    </p:spTree>
    <p:extLst>
      <p:ext uri="{BB962C8B-B14F-4D97-AF65-F5344CB8AC3E}">
        <p14:creationId xmlns:p14="http://schemas.microsoft.com/office/powerpoint/2010/main" val="39092785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Words>
  <Application>Microsoft Office PowerPoint</Application>
  <PresentationFormat>Widescreen</PresentationFormat>
  <Paragraphs>7</Paragraphs>
  <Slides>3</Slides>
  <Notes>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vt:i4>
      </vt:variant>
    </vt:vector>
  </HeadingPairs>
  <TitlesOfParts>
    <vt:vector size="12" baseType="lpstr">
      <vt:lpstr>Arial</vt:lpstr>
      <vt:lpstr>Calibri</vt:lpstr>
      <vt:lpstr>Consolas</vt:lpstr>
      <vt:lpstr>Segoe UI</vt:lpstr>
      <vt:lpstr>Segoe UI Light</vt:lpstr>
      <vt:lpstr>Segoe UI Semilight</vt:lpstr>
      <vt:lpstr>Wingdings</vt:lpstr>
      <vt:lpstr>2_Server and Cloud 2013</vt:lpstr>
      <vt:lpstr>C+E Readiness Template</vt:lpstr>
      <vt:lpstr>Fabrikam Medical Conferences</vt:lpstr>
      <vt:lpstr>Common scenarios</vt:lpstr>
      <vt:lpstr>Preferred solution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2018-01-29T19:33:41Z</dcterms:created>
  <dcterms:modified xsi:type="dcterms:W3CDTF">2021-07-08T14:51:47Z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v-dadesj@microsoft.com</vt:lpwstr>
  </property>
  <property fmtid="{D5CDD505-2E9C-101B-9397-08002B2CF9AE}" pid="5" name="MSIP_Label_f42aa342-8706-4288-bd11-ebb85995028c_SetDate">
    <vt:lpwstr>2018-07-23T23:19:19.0661148Z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